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9BD38CB-FFFF-4664-B9FF-CB94FCE0A1B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61160" y="4400640"/>
            <a:ext cx="5479560" cy="35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Hei! Mitt navn er Joakim Taule Kartveit og i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dagens presenasjon, som eg valgte å kalle for “Eg liker åpen kildekode I NAV” er det tre houved punker eg tenker vi skal gå litt innpå, dei er følgende: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- 1. Hvordan var det å jobbe utenfor NAV med lukket kildekode</a:t>
            </a:r>
            <a:br>
              <a:rPr sz="2000"/>
            </a:b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- 2. Hvorfor eg liker åpen kildekode I NAV og tenker det er så bra!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- 3. Kan min/deres kode kanskje åpnes???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BC5BEB-19E9-40C5-BC2A-405BCE2BA60B}" type="slidenum">
              <a:rPr b="0" lang="nb-NO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252400" cy="42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Ja who this?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For dei som har like bra syn som meg, så hadde eg faktisk på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Meg den gode gammle “Konsulent-skjorta”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den dagen vi bildet blei tatt!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Noen meget spenneden fakta om meg.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Navn: Joakim Taule Karveit, eg har greit å lurt til meg eit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ekstra navn I 2020.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Bor i Kristiansand, og jobber remote fra eit heilt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ekte NAV kontor, i NAV Vennesla, rett utenfor Kristiansand.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</a:rPr>
              <a:t>Eg er gift, eg har hus, 1 bil, merk ikkje stasjonsvogn!!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1 katt. Eg jobber I Team Bømlo der vi jobber med ny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vedtaksløsning for sykepenger.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Eg har jobbet i NAV som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ansatt/konsulent siden 2014 med eit lite avbrekk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i 2020 til 2022. Da eg flyttet ned til Kristiansand.</a:t>
            </a:r>
            <a:br>
              <a:rPr sz="1500"/>
            </a:b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Det bringer oss over til neste slide, om tiden da eg jobbe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latin typeface="Arial"/>
                <a:ea typeface="Noto Sans CJK SC"/>
              </a:rPr>
              <a:t>utenfor NAV med lukket kildekode</a:t>
            </a:r>
            <a:endParaRPr b="0" lang="en-US" sz="15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025872-3634-4AE5-B6E0-B5EF1C42BC53}" type="slidenum">
              <a:rPr b="0" lang="nb-NO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706680" y="4446360"/>
            <a:ext cx="5461920" cy="400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</a:rPr>
              <a:t>Som sagt så hadde eg ein liten “pause” fra NAV i 2020-2022.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</a:rPr>
              <a:t>Eg jobbet i eit litt mindre selskapi Kristansand, der dei hadde ein liten uviklings avdeling. Kildekoden til selskap var dessvere lukket kode.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Det var da eg oppdaget  hvordan det er, å jobbe med lukket kildekode, når store deler av integrasjons punkter og div verktøy,også er lukket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kode også.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 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Noen utfordringer som dukket opp, var når eg skulle implmentere mot eit api, og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man fikk naturlig nok noen feilmeldinger, som var litt vanskelig å tolke  bare utifra feilmeldinge.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Dette kunne eg veldig lett ha funnet ut av sjølv tenkte eg, men fant fort ut av apiet eg skulle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implementere mot ikkje hadde åpen kildekode.Så da måtte det sendes epost “i hytt og gevær”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får å komme fram til hva feilmeldingene betytte, stress tar tid…</a:t>
            </a:r>
            <a:br>
              <a:rPr sz="1200"/>
            </a:b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Det var også situasjoner der det var enkle Enum verdier, som eg gjerne skulle visst hva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var men da, måtte det utvekles via mail nok ein gang.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Så dukket eit nytt problem opp hva er url til prod vs dev, nok ein mail utveksling…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Etter ein stund så tenkte eg litt med meg sjølv, vi er ikkje dei første som skulle implementre mot dette apiet, hva som dei andre som hadde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koblet seg på hadde åpen kode, da kunne bare sett på dei og så hadde vi koblet oss meget raskt på!</a:t>
            </a:r>
            <a:br>
              <a:rPr sz="1200"/>
            </a:b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Prøvde å søke etter eks på andre som hadde koblet seg på, men dessvere fant eg ingenting! Derav bildet SAD PANDA.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Samme utfording oppstod også motsatt vei, da noen skulle implementres mot selskapets apier som selskapet hadde.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baseline="-8000">
                <a:latin typeface="Arial"/>
                <a:ea typeface="Noto Sans CJK SC"/>
              </a:rPr>
              <a:t>Tenk om det var åpen kildekode da, kunne det vert litt meir sjølvbetjent. Kanskje kunne dei spillet opp ein docker instans av appen???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807274-13C1-42BB-AD8F-1828A12AB7A9}" type="slidenum">
              <a:rPr b="0" lang="nb-NO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40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Dette fører oss naturlig inn på NAV, vi I NAV har sykt mange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åpene repos, faktisk over 1600 åpene repo! Vi har over 3000 repo totalt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Det var først utenfor NAV at eg såg hvor glad eg er I åpen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kilde kode, og hvor mye eg var avhengig av å bruke det I jobb hverdagen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min.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Siden NAV har åpen kildekode, var det flere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oppgaver/problemstillinger som eg eller andre allerede hadde løst/brukt tid på å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løse I NAV, som eg nå kunne høstre fruktene av med å gjennbruke deler av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koden</a:t>
            </a:r>
            <a:br>
              <a:rPr sz="1200"/>
            </a:b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Eg tenker at det er viktig for oss som offentlig aktør å spille med åpene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kort, for å visse hvordan løsningen våre lages. Slik at vi gjennon dette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skaper tillit er med å være åpen og gjennomsiktighet i det NAV gjør på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applikasjoner.</a:t>
            </a:r>
            <a:br>
              <a:rPr sz="1200"/>
            </a:b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Noto Sans CJK SC"/>
              </a:rPr>
              <a:t> 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Noto Sans CJK SC"/>
              </a:rPr>
              <a:t>Eg tenker vertfall at dette er jo heilt fantastisk at vi NAV kan gå foran for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Noto Sans CJK SC"/>
              </a:rPr>
              <a:t>dei andre offentlige etaten, og visse at det faktisk går ann med åpen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Noto Sans CJK SC"/>
              </a:rPr>
              <a:t>kildekode I det offentlige også, og samtidig følge alle lover og regler, og at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Noto Sans CJK SC"/>
              </a:rPr>
              <a:t>dette bør heies frem!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D4EC7E-89E4-4CB1-B9B8-F9906B650D36}" type="slidenum">
              <a:rPr b="0" lang="nb-NO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405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Kan/bør din kode oppnes opp?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I utgangspunktet, men bør ta ein sjekk at dette er innen lovens rammer, ref github offentlig.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Noen fordeler med å ha åpen kildekode: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Renere og godt strukturert kode som er enklere å vedlikeholde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Klarhet rundt data som må forbli beskyttet og hvordan det oppnås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Forslag til hvordan koden kan forbedres eller hvor sikkerheten kan forbedres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 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Noen av kravene for repo som er åpen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kildekode i NAV: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 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Ein LICENSE fil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Ein README.md fil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latin typeface="Arial"/>
              </a:rPr>
              <a:t>* Ein CODEOWNERS fil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801A2D-F776-4B1D-9549-79970EA9B72F}" type="slidenum">
              <a:rPr b="0" lang="nb-NO" sz="1200" spc="-1" strike="noStrike">
                <a:latin typeface="Times New Roman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Her er litt anbefalt lese stoff, som man kan 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litt på etteråp som er skrevet av noen som 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meget smarere enn meg og kan mye meir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Sammen kan vi gi dele koden vår med NAVs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Brukere og andre aktørere som ønsker.</a:t>
            </a:r>
            <a:br>
              <a:rPr sz="2000"/>
            </a:b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Tenk på hvor mye kode som ikkje deles idag,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som kunne blitt delt og dratt oss fremover enda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raskere!!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B2D02B-A301-486B-9651-84D1374EF3E4}" type="slidenum">
              <a:rPr b="0" lang="nb-NO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7944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560" cy="359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Noen spørsmål til slutt?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4960" cy="4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nb-NO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1B2AD5-8B61-4C68-AC13-599DB1D39050}" type="slidenum">
              <a:rPr b="0" lang="nb-NO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e38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kstSylinder 6" hidden="1"/>
          <p:cNvSpPr/>
          <p:nvPr/>
        </p:nvSpPr>
        <p:spPr>
          <a:xfrm>
            <a:off x="249480" y="6477480"/>
            <a:ext cx="35316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60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nb-NO" sz="800" spc="-1" strike="noStrike">
                <a:solidFill>
                  <a:srgbClr val="c30000"/>
                </a:solidFill>
                <a:latin typeface="Arial"/>
                <a:ea typeface="Segoe UI"/>
              </a:rPr>
              <a:t>//</a:t>
            </a:r>
            <a:r>
              <a:rPr b="0" lang="nb-NO" sz="800" spc="-1" strike="noStrike">
                <a:solidFill>
                  <a:srgbClr val="999999"/>
                </a:solidFill>
                <a:latin typeface="Arial"/>
                <a:ea typeface="Segoe UI"/>
              </a:rPr>
              <a:t> </a:t>
            </a:r>
            <a:r>
              <a:rPr b="0" lang="nb-NO" sz="800" spc="-1" strike="noStrike">
                <a:solidFill>
                  <a:srgbClr val="3e3832"/>
                </a:solidFill>
                <a:latin typeface="Arial"/>
                <a:ea typeface="Segoe UI"/>
              </a:rPr>
              <a:t>NAV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" name="Grafikk 6" descr=""/>
          <p:cNvPicPr/>
          <p:nvPr/>
        </p:nvPicPr>
        <p:blipFill>
          <a:blip r:embed="rId2"/>
          <a:stretch/>
        </p:blipFill>
        <p:spPr>
          <a:xfrm>
            <a:off x="596160" y="1089720"/>
            <a:ext cx="1242360" cy="779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e38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kstSylinder 6" hidden="1"/>
          <p:cNvSpPr/>
          <p:nvPr/>
        </p:nvSpPr>
        <p:spPr>
          <a:xfrm>
            <a:off x="249480" y="6477480"/>
            <a:ext cx="35316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60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nb-NO" sz="800" spc="-1" strike="noStrike">
                <a:solidFill>
                  <a:srgbClr val="c30000"/>
                </a:solidFill>
                <a:latin typeface="Arial"/>
                <a:ea typeface="Segoe UI"/>
              </a:rPr>
              <a:t>//</a:t>
            </a:r>
            <a:r>
              <a:rPr b="0" lang="nb-NO" sz="800" spc="-1" strike="noStrike">
                <a:solidFill>
                  <a:srgbClr val="999999"/>
                </a:solidFill>
                <a:latin typeface="Arial"/>
                <a:ea typeface="Segoe UI"/>
              </a:rPr>
              <a:t> </a:t>
            </a:r>
            <a:r>
              <a:rPr b="0" lang="nb-NO" sz="800" spc="-1" strike="noStrike">
                <a:solidFill>
                  <a:srgbClr val="3e3832"/>
                </a:solidFill>
                <a:latin typeface="Arial"/>
                <a:ea typeface="Segoe UI"/>
              </a:rPr>
              <a:t>NAV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e38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kstSylinder 6" hidden="1"/>
          <p:cNvSpPr/>
          <p:nvPr/>
        </p:nvSpPr>
        <p:spPr>
          <a:xfrm>
            <a:off x="249480" y="6477480"/>
            <a:ext cx="353160" cy="1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60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nb-NO" sz="800" spc="-1" strike="noStrike">
                <a:solidFill>
                  <a:srgbClr val="c30000"/>
                </a:solidFill>
                <a:latin typeface="Arial"/>
                <a:ea typeface="Segoe UI"/>
              </a:rPr>
              <a:t>//</a:t>
            </a:r>
            <a:r>
              <a:rPr b="0" lang="nb-NO" sz="800" spc="-1" strike="noStrike">
                <a:solidFill>
                  <a:srgbClr val="999999"/>
                </a:solidFill>
                <a:latin typeface="Arial"/>
                <a:ea typeface="Segoe UI"/>
              </a:rPr>
              <a:t> </a:t>
            </a:r>
            <a:r>
              <a:rPr b="0" lang="nb-NO" sz="800" spc="-1" strike="noStrike">
                <a:solidFill>
                  <a:srgbClr val="3e3832"/>
                </a:solidFill>
                <a:latin typeface="Arial"/>
                <a:ea typeface="Segoe UI"/>
              </a:rPr>
              <a:t>NAV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0" name="Grafikk 3" descr=""/>
          <p:cNvPicPr/>
          <p:nvPr/>
        </p:nvPicPr>
        <p:blipFill>
          <a:blip r:embed="rId2"/>
          <a:stretch/>
        </p:blipFill>
        <p:spPr>
          <a:xfrm>
            <a:off x="5331960" y="2013840"/>
            <a:ext cx="1521360" cy="95436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navikt/offentlig" TargetMode="Externa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opensource.com/resources/what-open-source" TargetMode="External"/><Relationship Id="rId2" Type="http://schemas.openxmlformats.org/officeDocument/2006/relationships/hyperlink" Target="https://www.gov.uk/guidance/be-open-and-use-open-source" TargetMode="External"/><Relationship Id="rId3" Type="http://schemas.openxmlformats.org/officeDocument/2006/relationships/hyperlink" Target="https://opensource.google/documentation/reference/why" TargetMode="External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25240" y="2684880"/>
            <a:ext cx="6544440" cy="13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nb-NO" sz="3600" spc="-1" strike="noStrike">
                <a:solidFill>
                  <a:srgbClr val="ffffff"/>
                </a:solidFill>
                <a:latin typeface="Arial"/>
              </a:rPr>
              <a:t>Eg liker åpen kildekode i NAV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6" name="Picture 9"/>
          <p:cNvSpPr/>
          <p:nvPr/>
        </p:nvSpPr>
        <p:spPr>
          <a:xfrm>
            <a:off x="6159960" y="0"/>
            <a:ext cx="6024960" cy="6851160"/>
          </a:xfrm>
          <a:custGeom>
            <a:avLst/>
            <a:gdLst/>
            <a:ahLst/>
            <a:rect l="l" t="t" r="r" b="b"/>
            <a:pathLst>
              <a:path w="2298567" h="3913125">
                <a:moveTo>
                  <a:pt x="0" y="3910014"/>
                </a:moveTo>
                <a:lnTo>
                  <a:pt x="1042924" y="0"/>
                </a:lnTo>
                <a:lnTo>
                  <a:pt x="2296533" y="795"/>
                </a:lnTo>
                <a:cubicBezTo>
                  <a:pt x="2292267" y="1303074"/>
                  <a:pt x="2301697" y="2610846"/>
                  <a:pt x="2297431" y="3913125"/>
                </a:cubicBezTo>
                <a:lnTo>
                  <a:pt x="0" y="3910014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4"/>
          <p:cNvSpPr/>
          <p:nvPr/>
        </p:nvSpPr>
        <p:spPr>
          <a:xfrm>
            <a:off x="525240" y="4173480"/>
            <a:ext cx="5882040" cy="98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28" name="PlaceHolder 5"/>
          <p:cNvSpPr/>
          <p:nvPr/>
        </p:nvSpPr>
        <p:spPr>
          <a:xfrm>
            <a:off x="6456960" y="5943600"/>
            <a:ext cx="5424840" cy="98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nb-NO" sz="2400" spc="-1" strike="noStrike">
                <a:solidFill>
                  <a:srgbClr val="666666"/>
                </a:solidFill>
                <a:latin typeface="Arial"/>
                <a:ea typeface="DejaVu Sans"/>
              </a:rPr>
              <a:t>Photo by Markus Winkler on Unsplash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844560" y="3540240"/>
            <a:ext cx="10508760" cy="149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5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Navn: Joakim Taule Kartveit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Bosted: Kristiansand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Sivilstatus: Gift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Team: Bømlo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Utvikler fartstid: 7 år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844560" y="2032560"/>
            <a:ext cx="9264960" cy="13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Who this?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1" name="Picture 4" descr="EDI--13.jpg"/>
          <p:cNvPicPr/>
          <p:nvPr/>
        </p:nvPicPr>
        <p:blipFill>
          <a:blip r:embed="rId1"/>
          <a:stretch/>
        </p:blipFill>
        <p:spPr>
          <a:xfrm>
            <a:off x="6183000" y="1951560"/>
            <a:ext cx="2736360" cy="29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6960" y="2971800"/>
            <a:ext cx="9264960" cy="13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Lukket kildekode  = 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3" name="Picture 4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6172200" y="2057760"/>
            <a:ext cx="2736360" cy="273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001400" y="2951280"/>
            <a:ext cx="4573080" cy="111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 </a:t>
            </a: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+ Åpen kilekode =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5" name="Picture 4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143000" y="2514600"/>
            <a:ext cx="2736360" cy="17218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5" descr="Shape&#10;&#10;Description automatically generated"/>
          <p:cNvPicPr/>
          <p:nvPr/>
        </p:nvPicPr>
        <p:blipFill>
          <a:blip r:embed="rId2"/>
          <a:stretch/>
        </p:blipFill>
        <p:spPr>
          <a:xfrm>
            <a:off x="8583480" y="2514600"/>
            <a:ext cx="2387880" cy="23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/>
          </p:nvPr>
        </p:nvSpPr>
        <p:spPr>
          <a:xfrm>
            <a:off x="844560" y="3540240"/>
            <a:ext cx="4179600" cy="149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9000"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Sjekk ut: </a:t>
            </a:r>
            <a:br>
              <a:rPr sz="2400"/>
            </a:br>
            <a:r>
              <a:rPr b="0" lang="en-US" sz="2400" spc="-1" strike="noStrike" u="sng">
                <a:solidFill>
                  <a:srgbClr val="0067c5"/>
                </a:solidFill>
                <a:uFillTx/>
                <a:latin typeface="Arial"/>
                <a:hlinkClick r:id="rId1"/>
              </a:rPr>
              <a:t>https://github.com/navikt/offentlig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Der finner man gode instrukser for hvordan NAV jobber med åpen kildekode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844560" y="2032560"/>
            <a:ext cx="4179600" cy="13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Kan/bør din kode </a:t>
            </a:r>
            <a:br>
              <a:rPr sz="3600"/>
            </a:b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åpnes opp?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5229720" y="1838520"/>
            <a:ext cx="6193800" cy="3641400"/>
          </a:xfrm>
          <a:prstGeom prst="rect">
            <a:avLst/>
          </a:prstGeom>
          <a:ln w="0">
            <a:noFill/>
          </a:ln>
        </p:spPr>
      </p:pic>
      <p:sp>
        <p:nvSpPr>
          <p:cNvPr id="140" name="Text Placeholder 2"/>
          <p:cNvSpPr/>
          <p:nvPr/>
        </p:nvSpPr>
        <p:spPr>
          <a:xfrm>
            <a:off x="457200" y="5257800"/>
            <a:ext cx="10508760" cy="14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844560" y="3540240"/>
            <a:ext cx="5782320" cy="33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67c5"/>
                </a:solidFill>
                <a:uFillTx/>
                <a:latin typeface="Arial"/>
                <a:hlinkClick r:id="rId1"/>
              </a:rPr>
              <a:t>https://opensource.com/resources/what-open-source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67c5"/>
                </a:solidFill>
                <a:uFillTx/>
                <a:latin typeface="Arial"/>
                <a:hlinkClick r:id="rId2"/>
              </a:rPr>
              <a:t>https://www.gov.uk/guidance/be-open-and-use-open-source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0067c5"/>
                </a:solidFill>
                <a:uFillTx/>
                <a:latin typeface="Arial"/>
                <a:hlinkClick r:id="rId3"/>
              </a:rPr>
              <a:t>https://opensource.google/documentation/reference/why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title"/>
          </p:nvPr>
        </p:nvSpPr>
        <p:spPr>
          <a:xfrm>
            <a:off x="844560" y="2032560"/>
            <a:ext cx="9264960" cy="138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Anbefalt lesestoff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4"/>
          <a:stretch/>
        </p:blipFill>
        <p:spPr>
          <a:xfrm>
            <a:off x="6858000" y="2286000"/>
            <a:ext cx="4251240" cy="33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1733400" y="3429000"/>
            <a:ext cx="871812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Spørsmål?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3832"/>
      </a:dk2>
      <a:lt2>
        <a:srgbClr val="e9e7e7"/>
      </a:lt2>
      <a:accent1>
        <a:srgbClr val="c30000"/>
      </a:accent1>
      <a:accent2>
        <a:srgbClr val="0067c5"/>
      </a:accent2>
      <a:accent3>
        <a:srgbClr val="a2ad00"/>
      </a:accent3>
      <a:accent4>
        <a:srgbClr val="ff9100"/>
      </a:accent4>
      <a:accent5>
        <a:srgbClr val="06893a"/>
      </a:accent5>
      <a:accent6>
        <a:srgbClr val="634689"/>
      </a:accent6>
      <a:hlink>
        <a:srgbClr val="0067c5"/>
      </a:hlink>
      <a:folHlink>
        <a:srgbClr val="6346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3832"/>
      </a:dk2>
      <a:lt2>
        <a:srgbClr val="e9e7e7"/>
      </a:lt2>
      <a:accent1>
        <a:srgbClr val="c30000"/>
      </a:accent1>
      <a:accent2>
        <a:srgbClr val="0067c5"/>
      </a:accent2>
      <a:accent3>
        <a:srgbClr val="a2ad00"/>
      </a:accent3>
      <a:accent4>
        <a:srgbClr val="ff9100"/>
      </a:accent4>
      <a:accent5>
        <a:srgbClr val="06893a"/>
      </a:accent5>
      <a:accent6>
        <a:srgbClr val="634689"/>
      </a:accent6>
      <a:hlink>
        <a:srgbClr val="0067c5"/>
      </a:hlink>
      <a:folHlink>
        <a:srgbClr val="6346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3832"/>
      </a:dk2>
      <a:lt2>
        <a:srgbClr val="e9e7e7"/>
      </a:lt2>
      <a:accent1>
        <a:srgbClr val="c30000"/>
      </a:accent1>
      <a:accent2>
        <a:srgbClr val="0067c5"/>
      </a:accent2>
      <a:accent3>
        <a:srgbClr val="a2ad00"/>
      </a:accent3>
      <a:accent4>
        <a:srgbClr val="ff9100"/>
      </a:accent4>
      <a:accent5>
        <a:srgbClr val="06893a"/>
      </a:accent5>
      <a:accent6>
        <a:srgbClr val="634689"/>
      </a:accent6>
      <a:hlink>
        <a:srgbClr val="0067c5"/>
      </a:hlink>
      <a:folHlink>
        <a:srgbClr val="6346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e3832"/>
      </a:dk2>
      <a:lt2>
        <a:srgbClr val="e9e7e7"/>
      </a:lt2>
      <a:accent1>
        <a:srgbClr val="c30000"/>
      </a:accent1>
      <a:accent2>
        <a:srgbClr val="0067c5"/>
      </a:accent2>
      <a:accent3>
        <a:srgbClr val="a2ad00"/>
      </a:accent3>
      <a:accent4>
        <a:srgbClr val="ff9100"/>
      </a:accent4>
      <a:accent5>
        <a:srgbClr val="06893a"/>
      </a:accent5>
      <a:accent6>
        <a:srgbClr val="634689"/>
      </a:accent6>
      <a:hlink>
        <a:srgbClr val="0067c5"/>
      </a:hlink>
      <a:folHlink>
        <a:srgbClr val="6346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ABC25B1A7F4546834DC07304BFE463" ma:contentTypeVersion="0" ma:contentTypeDescription="Opprett et nytt dokument." ma:contentTypeScope="" ma:versionID="76cf7eef4f56606de37903491bdddd8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f96d53b2ccc1f80e717279b1ced533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BA16CF-69EA-4443-BEE0-73385E2EED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91905-A811-45D1-A44B-D4999240A5F2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f979e152-3237-4567-8e98-aa3526074255"/>
    <ds:schemaRef ds:uri="30ac3786-78c3-414b-815f-b4fca2e0bd42"/>
  </ds:schemaRefs>
</ds:datastoreItem>
</file>

<file path=customXml/itemProps3.xml><?xml version="1.0" encoding="utf-8"?>
<ds:datastoreItem xmlns:ds="http://schemas.openxmlformats.org/officeDocument/2006/customXml" ds:itemID="{E182840D-5135-4F90-B34A-F481247504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Application>LibreOffice/7.3.3.2$Linux_X86_64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2022-05-18T08:25:31Z</dcterms:created>
  <dc:creator/>
  <dc:description/>
  <dc:language>en-US</dc:language>
  <cp:lastModifiedBy/>
  <cp:lastPrinted>2020-04-21T11:47:02Z</cp:lastPrinted>
  <dcterms:modified xsi:type="dcterms:W3CDTF">2022-05-31T14:27:16Z</dcterms:modified>
  <cp:revision>150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ContentTypeId">
    <vt:lpwstr>0x010100B4ABC25B1A7F4546834DC07304BFE463</vt:lpwstr>
  </property>
  <property fmtid="{D5CDD505-2E9C-101B-9397-08002B2CF9AE}" pid="4" name="MSIP_Label_d3491420-1ae2-4120-89e6-e6f668f067e2_ActionId">
    <vt:lpwstr>6d3ec064-dec6-4fa1-9805-10fdcf9ce574</vt:lpwstr>
  </property>
  <property fmtid="{D5CDD505-2E9C-101B-9397-08002B2CF9AE}" pid="5" name="MSIP_Label_d3491420-1ae2-4120-89e6-e6f668f067e2_ContentBits">
    <vt:lpwstr>0</vt:lpwstr>
  </property>
  <property fmtid="{D5CDD505-2E9C-101B-9397-08002B2CF9AE}" pid="6" name="MSIP_Label_d3491420-1ae2-4120-89e6-e6f668f067e2_Enabled">
    <vt:lpwstr>true</vt:lpwstr>
  </property>
  <property fmtid="{D5CDD505-2E9C-101B-9397-08002B2CF9AE}" pid="7" name="MSIP_Label_d3491420-1ae2-4120-89e6-e6f668f067e2_Method">
    <vt:lpwstr>Standard</vt:lpwstr>
  </property>
  <property fmtid="{D5CDD505-2E9C-101B-9397-08002B2CF9AE}" pid="8" name="MSIP_Label_d3491420-1ae2-4120-89e6-e6f668f067e2_Name">
    <vt:lpwstr>d3491420-1ae2-4120-89e6-e6f668f067e2</vt:lpwstr>
  </property>
  <property fmtid="{D5CDD505-2E9C-101B-9397-08002B2CF9AE}" pid="9" name="MSIP_Label_d3491420-1ae2-4120-89e6-e6f668f067e2_SetDate">
    <vt:lpwstr>2020-07-17T08:50:42Z</vt:lpwstr>
  </property>
  <property fmtid="{D5CDD505-2E9C-101B-9397-08002B2CF9AE}" pid="10" name="MSIP_Label_d3491420-1ae2-4120-89e6-e6f668f067e2_SiteId">
    <vt:lpwstr>62366534-1ec3-4962-8869-9b5535279d0b</vt:lpwstr>
  </property>
  <property fmtid="{D5CDD505-2E9C-101B-9397-08002B2CF9AE}" pid="11" name="Notes">
    <vt:i4>7</vt:i4>
  </property>
  <property fmtid="{D5CDD505-2E9C-101B-9397-08002B2CF9AE}" pid="12" name="Order">
    <vt:r8>300</vt:r8>
  </property>
  <property fmtid="{D5CDD505-2E9C-101B-9397-08002B2CF9AE}" pid="13" name="PresentationFormat">
    <vt:lpwstr>Widescreen</vt:lpwstr>
  </property>
  <property fmtid="{D5CDD505-2E9C-101B-9397-08002B2CF9AE}" pid="14" name="Slides">
    <vt:i4>7</vt:i4>
  </property>
  <property fmtid="{D5CDD505-2E9C-101B-9397-08002B2CF9AE}" pid="15" name="TemplateUrl">
    <vt:lpwstr/>
  </property>
  <property fmtid="{D5CDD505-2E9C-101B-9397-08002B2CF9AE}" pid="16" name="TriggerFlowInfo">
    <vt:lpwstr/>
  </property>
  <property fmtid="{D5CDD505-2E9C-101B-9397-08002B2CF9AE}" pid="17" name="_ExtendedDescription">
    <vt:lpwstr/>
  </property>
  <property fmtid="{D5CDD505-2E9C-101B-9397-08002B2CF9AE}" pid="18" name="_SharedFileIndex">
    <vt:lpwstr/>
  </property>
  <property fmtid="{D5CDD505-2E9C-101B-9397-08002B2CF9AE}" pid="19" name="_SourceUrl">
    <vt:lpwstr/>
  </property>
  <property fmtid="{D5CDD505-2E9C-101B-9397-08002B2CF9AE}" pid="20" name="xd_ProgID">
    <vt:lpwstr/>
  </property>
  <property fmtid="{D5CDD505-2E9C-101B-9397-08002B2CF9AE}" pid="21" name="xd_Signature">
    <vt:bool>0</vt:bool>
  </property>
</Properties>
</file>